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9" r:id="rId2"/>
    <p:sldId id="340" r:id="rId3"/>
    <p:sldId id="307" r:id="rId4"/>
    <p:sldId id="321" r:id="rId5"/>
    <p:sldId id="338" r:id="rId6"/>
    <p:sldId id="300" r:id="rId7"/>
    <p:sldId id="303" r:id="rId8"/>
    <p:sldId id="3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846" autoAdjust="0"/>
  </p:normalViewPr>
  <p:slideViewPr>
    <p:cSldViewPr snapToGrid="0">
      <p:cViewPr varScale="1">
        <p:scale>
          <a:sx n="98" d="100"/>
          <a:sy n="98" d="100"/>
        </p:scale>
        <p:origin x="9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2:18:21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38D9B-1D24-479C-8183-677EAFF5DC0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A829A-361B-42B1-9442-3648E2DD5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8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829A-361B-42B1-9442-3648E2DD50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3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intention would be to be purposeful about.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Destructive :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Filled with aggressive behavior,    Assists with keeping people on the defensive, Shuts down perspectives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Suppresses knowledge sharing, </a:t>
            </a:r>
            <a:b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Promotes resentment, which leads to anxiety and disconnection from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</a:rPr>
              <a:t>LAGGARD AND INOPPORTUNE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Creates the opportunity to explore ideas,</a:t>
            </a:r>
            <a:br>
              <a:rPr lang="en-US" sz="12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practice problem solving, and learn how other people express ideas and opposition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Discussions are based on mutual respect and trust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Creates a deeper connection through the building of understanding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Facilitates learning and reflection,  promotes creativity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RESPONSIVE,  TIMELY and PURPOSEFUL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B7A7-930B-49B9-B514-DE3CC45C85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6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B7A7-930B-49B9-B514-DE3CC45C85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0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B7A7-930B-49B9-B514-DE3CC45C85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298BB-C066-4A03-90C9-7B060D30B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B2FE5-EE8B-D4FD-EF81-ED18F051D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AFEC6-6B73-60CB-992B-629951E7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A9B-8434-4B79-9132-F12347B55BC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00D2F-36C3-0A23-27FD-F4EC3038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07FD3-4D3A-9CDE-2111-4C66A363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6487-21C3-48F3-895F-153D8DF5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4F72-1F92-C941-B4C4-D22DE72F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B56FC-84B7-A1BA-9102-679E23B2D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89D76-4D34-1022-C5E6-EF0F5684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A9B-8434-4B79-9132-F12347B55BC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D87DD-A6EF-EBD8-5168-F0A789EB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45E6-5AAD-37D1-E777-29D4737D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6487-21C3-48F3-895F-153D8DF5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E355B-55DC-05A8-CF84-796BD37EE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5039B-F368-AAEC-3563-81C275B80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89095-92F5-45E0-D467-1F9AC7D3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A9B-8434-4B79-9132-F12347B55BC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6A1A9-3D7E-381E-53EC-AE218054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FAAEF-2EBA-67FD-0982-770EE3FC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6487-21C3-48F3-895F-153D8DF5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4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CA084-ED5E-F558-2500-CFE3E072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6B4ED-FF71-E893-E60A-F507C775E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897A5-A1D2-2D7A-A065-086B7505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A9B-8434-4B79-9132-F12347B55BC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CA8C-FC2C-72F9-1410-CF253DB2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9711E-E264-F1FA-1353-46D9CC7A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6487-21C3-48F3-895F-153D8DF5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92B9-F0E8-4462-E5C2-8CCD2AFF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C9AD4-BDDE-0B12-D697-76986F542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56A35-7B22-3827-AA0B-650C42FD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A9B-8434-4B79-9132-F12347B55BC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6EFFF-5CE4-3C0C-75A5-44D851BB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EB401-A390-46D5-FBFF-EA9BF5D7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6487-21C3-48F3-895F-153D8DF5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0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22EC-02AB-6D13-31ED-A8BCF497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E6905-168A-4787-0B28-51ECAF566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76B9A-DBB3-EBFB-0D58-352409AA2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CF841-479D-6CDF-5712-4AA28E5A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A9B-8434-4B79-9132-F12347B55BC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022B5-81D5-0B65-827E-DF7BBF410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C75D1-D86D-DBF5-D0FC-BA1C5E26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6487-21C3-48F3-895F-153D8DF5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2C10-5BC5-EE67-2F8E-2A692EC1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2E51B-B3B3-CCD8-390F-D07C6A072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FA024-D047-6D2E-27C5-207BEEA7C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456CD-2F56-E2E4-F795-7A06B3778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78972-D28D-4563-2DEF-DDD630D0A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F3DD0-C35C-ADCA-50FE-25C20044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A9B-8434-4B79-9132-F12347B55BC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A82859-177D-802C-B802-9A6EACBA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31938-C1CB-6C57-696F-7C977B46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6487-21C3-48F3-895F-153D8DF5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3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DA9D-ABE0-E42C-4BE1-E61F1B51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75A93-EC74-141D-C7F0-7C2E97EA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A9B-8434-4B79-9132-F12347B55BC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BC344-5146-A7D4-FBA5-E53166B4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00D59-6DF2-EB0A-FD22-AE4C835C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6487-21C3-48F3-895F-153D8DF5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6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5B5AA0-51D6-72F8-9204-7D035D1E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A9B-8434-4B79-9132-F12347B55BC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58C83-DE53-2CB7-D29C-24D9DACD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9B89B-D566-C9AE-5065-74B199F5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6487-21C3-48F3-895F-153D8DF5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D2D6-F419-7252-DF02-B2F31A72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AD081-795D-1622-0598-CD633897A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BFC62-DBAE-EB3C-BCCF-E3702B2FB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DC80B-7DEE-B367-6E86-1DD7755A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A9B-8434-4B79-9132-F12347B55BC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E934F-9524-FC6E-0666-4E6BE2CA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BF3B0-7B10-3D40-7B30-766A3B97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6487-21C3-48F3-895F-153D8DF5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F9D1-65BD-AE70-EAF2-07DBB4C3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8032F-BB9F-E550-42F4-2F9695C79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4620D-786A-0B86-624C-70FF34ED3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F11C4-9AA0-3F87-D243-89C770D6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A9B-8434-4B79-9132-F12347B55BC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D240A-BA1C-AA8A-DA8C-B320E34C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B75BD-C208-AB59-957E-D0AB6D2A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6487-21C3-48F3-895F-153D8DF5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2049B-82D1-118D-C5A9-C73410B5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5FAF5-3D4A-0FB0-0AD7-914930A38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7F4B-8DEA-38A1-2F11-323D73414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4A9B-8434-4B79-9132-F12347B55BC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C2322-90C1-DA9A-E5B8-ED1D631FD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95A0F-D061-1573-2ACC-9CE0BC2C5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6487-21C3-48F3-895F-153D8DF5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4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usask.cloud.panopto.eu/Panopto/Pages/Viewer.aspx?id=1b4b1464-5723-4e75-9ccf-b012015a93af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hyperlink" Target="https://usask.cloud.panopto.eu/Panopto/Pages/Viewer.aspx?id=9206b0f7-e1ac-47ea-b26c-b012015a992b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usask.cloud.panopto.eu/Panopto/Pages/Viewer.aspx?id=fc0e0737-8a1f-4805-8668-b012015a9d97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usask.cloud.panopto.eu/Panopto/Pages/Viewer.aspx?id=855fb288-2b42-4981-8c12-b012015aa2da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hyperlink" Target="https://usask.cloud.panopto.eu/Panopto/Pages/Viewer.aspx?id=ee962a32-0acc-4f85-ba1a-b012015aa732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ask.cloud.panopto.eu/Panopto/Pages/Viewer.aspx?id=57f25be9-8cca-4bc3-b630-b012015aab57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0.png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11" Type="http://schemas.openxmlformats.org/officeDocument/2006/relationships/image" Target="../media/image3.png"/><Relationship Id="rId10" Type="http://schemas.openxmlformats.org/officeDocument/2006/relationships/hyperlink" Target="https://usask.cloud.panopto.eu/Panopto/Pages/Viewer.aspx?id=f395f668-b938-450d-a47a-b012015aafc6" TargetMode="External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sask.cloud.panopto.eu/Panopto/Pages/Viewer.aspx?id=44cd73d9-ec68-46a0-9bad-b012015ab3b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D7F9-722C-32E3-9ADB-BC782D2F24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0432" y="1876746"/>
            <a:ext cx="10515600" cy="28543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Introduction to Conflict Escalation</a:t>
            </a:r>
            <a:b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by </a:t>
            </a:r>
            <a:b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Jae Morgans </a:t>
            </a:r>
            <a:b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Conflict Engagement Specialist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7374FE-2A2F-19A8-B981-82CFD7D2766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566400" y="6243638"/>
            <a:ext cx="1625600" cy="44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2D2B4B-7ED6-D59B-97DA-3A9B810B2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22" y="431362"/>
            <a:ext cx="1316850" cy="365792"/>
          </a:xfrm>
          <a:prstGeom prst="rect">
            <a:avLst/>
          </a:prstGeom>
        </p:spPr>
      </p:pic>
      <p:pic>
        <p:nvPicPr>
          <p:cNvPr id="6" name="Graphic 5" descr="Play with solid fill">
            <a:hlinkClick r:id="rId5"/>
            <a:extLst>
              <a:ext uri="{FF2B5EF4-FFF2-40B4-BE49-F238E27FC236}">
                <a16:creationId xmlns:a16="http://schemas.microsoft.com/office/drawing/2014/main" id="{1AA9E070-B7CE-55BD-5A5C-5A7EC1E541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22000" y="5160196"/>
            <a:ext cx="880681" cy="8806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178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6"/>
    </mc:Choice>
    <mc:Fallback xmlns="">
      <p:transition spd="slow" advTm="122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4760-642A-7D09-B91A-FB6677D8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Goal for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54DD7-AE89-83F6-0010-C2EB4D96B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Introduce the concept of productive conflict engagement and; </a:t>
            </a:r>
          </a:p>
          <a:p>
            <a: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Create awareness around the importance of early productive conflict engagement </a:t>
            </a:r>
          </a:p>
          <a:p>
            <a:endParaRPr lang="en-US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endParaRPr lang="en-US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endParaRPr lang="en-US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indent="0">
              <a:buNone/>
            </a:pPr>
            <a:endParaRPr lang="en-US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A2427-4635-2A1D-CCB9-879C311FD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93" y="216897"/>
            <a:ext cx="1320868" cy="368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C31193-4479-D477-806E-3D030FC9B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365" y="6213884"/>
            <a:ext cx="1877277" cy="513318"/>
          </a:xfrm>
          <a:prstGeom prst="rect">
            <a:avLst/>
          </a:prstGeom>
        </p:spPr>
      </p:pic>
      <p:pic>
        <p:nvPicPr>
          <p:cNvPr id="7" name="Graphic 6" descr="Play with solid fill">
            <a:hlinkClick r:id="rId5"/>
            <a:extLst>
              <a:ext uri="{FF2B5EF4-FFF2-40B4-BE49-F238E27FC236}">
                <a16:creationId xmlns:a16="http://schemas.microsoft.com/office/drawing/2014/main" id="{C87A9581-32C2-6549-9C01-D2C41991A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8803" y="5067403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7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0"/>
    </mc:Choice>
    <mc:Fallback xmlns="">
      <p:transition spd="slow" advTm="12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30AB-B03D-B752-86A7-B223CFBC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3844-E441-81BD-53A0-B79FEEEB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12175"/>
            <a:ext cx="9720073" cy="449718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222222"/>
                </a:solidFill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Conflict: </a:t>
            </a:r>
            <a:r>
              <a:rPr lang="en-US" sz="2000" dirty="0">
                <a:solidFill>
                  <a:srgbClr val="222222"/>
                </a:solidFill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to be different, opposed, or contradictory: to fail to be in agreement</a:t>
            </a:r>
            <a:r>
              <a:rPr lang="en-US" sz="2000" dirty="0">
                <a:solidFill>
                  <a:srgbClr val="222222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or harmony.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22222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endParaRPr lang="en-US" sz="2000" dirty="0">
              <a:solidFill>
                <a:srgbClr val="222222"/>
              </a:solidFill>
              <a:effectLst/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sz="2000" b="1" dirty="0">
                <a:solidFill>
                  <a:srgbClr val="222222"/>
                </a:solidFill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Conflict Engagement </a:t>
            </a:r>
            <a:r>
              <a:rPr lang="en-US" sz="2000" dirty="0">
                <a:solidFill>
                  <a:srgbClr val="222222"/>
                </a:solidFill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refers to any activities meant to address conflict. </a:t>
            </a:r>
          </a:p>
          <a:p>
            <a:pPr marL="0" indent="0">
              <a:buNone/>
            </a:pPr>
            <a:endParaRPr lang="en-US" sz="2000" dirty="0">
              <a:solidFill>
                <a:srgbClr val="222222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sz="2000" b="1" dirty="0">
                <a:solidFill>
                  <a:srgbClr val="222222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Destructive Conflict Engagement </a:t>
            </a:r>
            <a:r>
              <a:rPr lang="en-US" sz="2000" dirty="0">
                <a:solidFill>
                  <a:srgbClr val="222222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views conflict as something negative, unwanted, and harmful and can lead to ignoring the reality of conflict and its root causes</a:t>
            </a:r>
            <a:br>
              <a:rPr lang="en-US" sz="2000" dirty="0">
                <a:solidFill>
                  <a:srgbClr val="222222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endParaRPr lang="en-US" sz="2000" dirty="0">
              <a:solidFill>
                <a:srgbClr val="222222"/>
              </a:solidFill>
              <a:effectLst/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sz="2000" b="1" dirty="0">
                <a:solidFill>
                  <a:srgbClr val="222222"/>
                </a:solidFill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Productive Conflict Engagement </a:t>
            </a:r>
            <a:r>
              <a:rPr lang="en-US" sz="2000" dirty="0">
                <a:solidFill>
                  <a:srgbClr val="222222"/>
                </a:solidFill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aims to reframe our approach to conflict in a more positive way. </a:t>
            </a:r>
          </a:p>
          <a:p>
            <a:pPr marL="0" indent="0">
              <a:buNone/>
            </a:pPr>
            <a:endParaRPr lang="en-US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6E9A7-711A-36FD-5391-B80598DA6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365" y="6213884"/>
            <a:ext cx="1877277" cy="513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1FDC0A-BD23-D949-D0F5-745690E7F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93" y="216897"/>
            <a:ext cx="1320868" cy="368319"/>
          </a:xfrm>
          <a:prstGeom prst="rect">
            <a:avLst/>
          </a:prstGeom>
        </p:spPr>
      </p:pic>
      <p:pic>
        <p:nvPicPr>
          <p:cNvPr id="5" name="Graphic 4" descr="Play with solid fill">
            <a:hlinkClick r:id="rId6"/>
            <a:extLst>
              <a:ext uri="{FF2B5EF4-FFF2-40B4-BE49-F238E27FC236}">
                <a16:creationId xmlns:a16="http://schemas.microsoft.com/office/drawing/2014/main" id="{4A2D91A8-1992-B211-0861-7D2578C32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78803" y="5146681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26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36"/>
    </mc:Choice>
    <mc:Fallback xmlns="">
      <p:transition spd="slow" advTm="210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5BDD147-6692-D1F6-F978-AE3357913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30B796-3C10-478F-7087-3FC50D8F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365" y="6213884"/>
            <a:ext cx="1877277" cy="513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2665D-48EE-9487-37DB-0E25C2E2F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31" y="265970"/>
            <a:ext cx="1320868" cy="368319"/>
          </a:xfrm>
          <a:prstGeom prst="rect">
            <a:avLst/>
          </a:prstGeom>
        </p:spPr>
      </p:pic>
      <p:pic>
        <p:nvPicPr>
          <p:cNvPr id="6" name="Graphic 5" descr="Play with solid fill">
            <a:hlinkClick r:id="rId5"/>
            <a:extLst>
              <a:ext uri="{FF2B5EF4-FFF2-40B4-BE49-F238E27FC236}">
                <a16:creationId xmlns:a16="http://schemas.microsoft.com/office/drawing/2014/main" id="{12B1A4D2-E76B-9492-5199-68097058A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2600" y="5137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98"/>
    </mc:Choice>
    <mc:Fallback xmlns="">
      <p:transition spd="slow" advTm="4679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D36A-EEE8-87F0-AF56-EC9D92F3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84133"/>
            <a:ext cx="9720072" cy="6525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Conflict Escalation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A12C9-C00C-6CA1-3306-529D4CF05A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35869" y="2116771"/>
            <a:ext cx="9720262" cy="319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Friedrich </a:t>
            </a:r>
            <a:r>
              <a:rPr lang="en-US" dirty="0" err="1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Glasl</a:t>
            </a:r>
            <a: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is an Austrian Economist and Mediation Consultant that is </a:t>
            </a:r>
            <a:r>
              <a:rPr lang="en-US" i="0" dirty="0"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best known for developing a </a:t>
            </a:r>
            <a:r>
              <a:rPr lang="en-US" i="0" strike="noStrike" dirty="0"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conflict escalation model</a:t>
            </a:r>
            <a:r>
              <a:rPr lang="en-US" i="0" dirty="0"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that represents in a top-down </a:t>
            </a:r>
            <a: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form how conflict manifests itself when conflict escalation is occurring</a:t>
            </a:r>
            <a:r>
              <a:rPr lang="en-US" i="0" dirty="0"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indent="0">
              <a:buNone/>
            </a:pPr>
            <a:endParaRPr lang="en-US" i="0" dirty="0">
              <a:effectLst/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indent="0">
              <a:buNone/>
            </a:pPr>
            <a:endParaRPr lang="en-US" i="0" dirty="0">
              <a:effectLst/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1273F-3813-9490-6CEF-5E47BFF2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365" y="6213884"/>
            <a:ext cx="1877277" cy="513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12B96-B66A-28FA-67B6-313153BFA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74" y="284133"/>
            <a:ext cx="1320868" cy="368319"/>
          </a:xfrm>
          <a:prstGeom prst="rect">
            <a:avLst/>
          </a:prstGeom>
        </p:spPr>
      </p:pic>
      <p:pic>
        <p:nvPicPr>
          <p:cNvPr id="5" name="Graphic 4" descr="Play with solid fill">
            <a:hlinkClick r:id="rId5"/>
            <a:extLst>
              <a:ext uri="{FF2B5EF4-FFF2-40B4-BE49-F238E27FC236}">
                <a16:creationId xmlns:a16="http://schemas.microsoft.com/office/drawing/2014/main" id="{5EA10AC3-3ED7-2A44-A65C-D26FF0D0F4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2600" y="5137349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57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93"/>
    </mc:Choice>
    <mc:Fallback xmlns="">
      <p:transition spd="slow" advTm="23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6F7B9BC-99A7-2E08-6FC8-3040FEFD0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82" y="415636"/>
            <a:ext cx="6779491" cy="61606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37969B-AAEB-6934-2D65-464A18FC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365" y="6213884"/>
            <a:ext cx="1877277" cy="513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E2765-5F48-8166-D612-DE6BE7887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31" y="231476"/>
            <a:ext cx="1320868" cy="368319"/>
          </a:xfrm>
          <a:prstGeom prst="rect">
            <a:avLst/>
          </a:prstGeom>
        </p:spPr>
      </p:pic>
      <p:pic>
        <p:nvPicPr>
          <p:cNvPr id="3" name="Graphic 2" descr="Play with solid fill">
            <a:hlinkClick r:id="rId6"/>
            <a:extLst>
              <a:ext uri="{FF2B5EF4-FFF2-40B4-BE49-F238E27FC236}">
                <a16:creationId xmlns:a16="http://schemas.microsoft.com/office/drawing/2014/main" id="{D2C8D30F-967C-B2FD-26B2-12CE24ADC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82600" y="5137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241"/>
    </mc:Choice>
    <mc:Fallback xmlns="">
      <p:transition spd="slow" advTm="7512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070EAB-1EA5-885B-7544-1FAEDD6164A8}"/>
              </a:ext>
            </a:extLst>
          </p:cNvPr>
          <p:cNvCxnSpPr/>
          <p:nvPr/>
        </p:nvCxnSpPr>
        <p:spPr>
          <a:xfrm>
            <a:off x="2579298" y="1639018"/>
            <a:ext cx="0" cy="34160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33A1B-F77F-A9BB-59C9-6CF2404EFE0D}"/>
              </a:ext>
            </a:extLst>
          </p:cNvPr>
          <p:cNvCxnSpPr>
            <a:cxnSpLocks/>
          </p:cNvCxnSpPr>
          <p:nvPr/>
        </p:nvCxnSpPr>
        <p:spPr>
          <a:xfrm flipV="1">
            <a:off x="2603155" y="5021427"/>
            <a:ext cx="6840747" cy="1666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D6009F7-A9E6-BACE-CB16-E786DF9E3F35}"/>
              </a:ext>
            </a:extLst>
          </p:cNvPr>
          <p:cNvSpPr txBox="1"/>
          <p:nvPr/>
        </p:nvSpPr>
        <p:spPr>
          <a:xfrm>
            <a:off x="3826103" y="1792689"/>
            <a:ext cx="1181244" cy="92333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Manage the Emotion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FF5245-CEC8-1C4B-A969-BCCD4FA304CF}"/>
              </a:ext>
            </a:extLst>
          </p:cNvPr>
          <p:cNvSpPr txBox="1"/>
          <p:nvPr/>
        </p:nvSpPr>
        <p:spPr>
          <a:xfrm>
            <a:off x="2656936" y="3864634"/>
            <a:ext cx="1475114" cy="92333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Early Identification of conflict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6F6B08-B813-8EE4-68FE-0CEEBBB409C7}"/>
              </a:ext>
            </a:extLst>
          </p:cNvPr>
          <p:cNvSpPr txBox="1"/>
          <p:nvPr/>
        </p:nvSpPr>
        <p:spPr>
          <a:xfrm>
            <a:off x="5344068" y="3139891"/>
            <a:ext cx="1406105" cy="92333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Timely / Appropriate Intervention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B16994-5469-1A56-3851-E6A3EDD8D5DB}"/>
                  </a:ext>
                </a:extLst>
              </p14:cNvPr>
              <p14:cNvContentPartPr/>
              <p14:nvPr/>
            </p14:nvContentPartPr>
            <p14:xfrm>
              <a:off x="1932025" y="4925377"/>
              <a:ext cx="180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B16994-5469-1A56-3851-E6A3EDD8D5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3385" y="4916377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3AFF744C-2FB6-6EC4-5BB2-E4A373C96C04}"/>
              </a:ext>
            </a:extLst>
          </p:cNvPr>
          <p:cNvSpPr txBox="1"/>
          <p:nvPr/>
        </p:nvSpPr>
        <p:spPr>
          <a:xfrm>
            <a:off x="4164201" y="5271552"/>
            <a:ext cx="2967487" cy="369332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Time Spent in Conflict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7C8849-F121-3B47-3D6B-08561C643A8D}"/>
              </a:ext>
            </a:extLst>
          </p:cNvPr>
          <p:cNvSpPr txBox="1"/>
          <p:nvPr/>
        </p:nvSpPr>
        <p:spPr>
          <a:xfrm>
            <a:off x="1819822" y="1318289"/>
            <a:ext cx="513410" cy="360600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/>
              <a:t>Discomfort</a:t>
            </a:r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36D91B-C1DC-BB80-8D49-AD1DCFA8D9DA}"/>
              </a:ext>
            </a:extLst>
          </p:cNvPr>
          <p:cNvSpPr txBox="1"/>
          <p:nvPr/>
        </p:nvSpPr>
        <p:spPr>
          <a:xfrm>
            <a:off x="5819402" y="627991"/>
            <a:ext cx="1121434" cy="646331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Peak Impact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18D6B5-5328-F2CF-1441-AD1CD870CA23}"/>
              </a:ext>
            </a:extLst>
          </p:cNvPr>
          <p:cNvCxnSpPr>
            <a:cxnSpLocks/>
          </p:cNvCxnSpPr>
          <p:nvPr/>
        </p:nvCxnSpPr>
        <p:spPr>
          <a:xfrm>
            <a:off x="6303034" y="1318289"/>
            <a:ext cx="0" cy="21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9D5F6D8-9109-5779-8430-ADF526F96678}"/>
              </a:ext>
            </a:extLst>
          </p:cNvPr>
          <p:cNvCxnSpPr/>
          <p:nvPr/>
        </p:nvCxnSpPr>
        <p:spPr>
          <a:xfrm>
            <a:off x="2958860" y="4641337"/>
            <a:ext cx="0" cy="397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3FBED9-A2D5-C673-5947-DFC72F8BFF47}"/>
              </a:ext>
            </a:extLst>
          </p:cNvPr>
          <p:cNvCxnSpPr>
            <a:cxnSpLocks/>
          </p:cNvCxnSpPr>
          <p:nvPr/>
        </p:nvCxnSpPr>
        <p:spPr>
          <a:xfrm flipV="1">
            <a:off x="2556408" y="4212404"/>
            <a:ext cx="7687473" cy="74108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A0AE6F7-3974-4F71-C335-6F5E1362C064}"/>
              </a:ext>
            </a:extLst>
          </p:cNvPr>
          <p:cNvCxnSpPr>
            <a:cxnSpLocks/>
          </p:cNvCxnSpPr>
          <p:nvPr/>
        </p:nvCxnSpPr>
        <p:spPr>
          <a:xfrm>
            <a:off x="2603155" y="3132373"/>
            <a:ext cx="7640726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2E95BE9-8368-F37C-B98A-39BF002042A1}"/>
              </a:ext>
            </a:extLst>
          </p:cNvPr>
          <p:cNvSpPr txBox="1"/>
          <p:nvPr/>
        </p:nvSpPr>
        <p:spPr>
          <a:xfrm>
            <a:off x="1733479" y="988498"/>
            <a:ext cx="79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3FC312-BC1A-76C8-4FCC-452061E01192}"/>
              </a:ext>
            </a:extLst>
          </p:cNvPr>
          <p:cNvSpPr txBox="1"/>
          <p:nvPr/>
        </p:nvSpPr>
        <p:spPr>
          <a:xfrm>
            <a:off x="1767182" y="4925377"/>
            <a:ext cx="79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C5BDB2-14BD-FA42-7C5B-8E3925113466}"/>
              </a:ext>
            </a:extLst>
          </p:cNvPr>
          <p:cNvSpPr txBox="1"/>
          <p:nvPr/>
        </p:nvSpPr>
        <p:spPr>
          <a:xfrm>
            <a:off x="2556408" y="5283229"/>
            <a:ext cx="72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	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675225-487B-D2C3-39F2-93832B14B394}"/>
              </a:ext>
            </a:extLst>
          </p:cNvPr>
          <p:cNvSpPr txBox="1"/>
          <p:nvPr/>
        </p:nvSpPr>
        <p:spPr>
          <a:xfrm>
            <a:off x="7850038" y="5167223"/>
            <a:ext cx="100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D8B7E5A-2106-5FB8-CAE5-E737EBB121DA}"/>
              </a:ext>
            </a:extLst>
          </p:cNvPr>
          <p:cNvSpPr/>
          <p:nvPr/>
        </p:nvSpPr>
        <p:spPr>
          <a:xfrm>
            <a:off x="4641169" y="3544615"/>
            <a:ext cx="2410235" cy="1483795"/>
          </a:xfrm>
          <a:custGeom>
            <a:avLst/>
            <a:gdLst>
              <a:gd name="connsiteX0" fmla="*/ 0 w 2319148"/>
              <a:gd name="connsiteY0" fmla="*/ 94131 h 1483795"/>
              <a:gd name="connsiteX1" fmla="*/ 405352 w 2319148"/>
              <a:gd name="connsiteY1" fmla="*/ 131839 h 1483795"/>
              <a:gd name="connsiteX2" fmla="*/ 1583703 w 2319148"/>
              <a:gd name="connsiteY2" fmla="*/ 1366750 h 1483795"/>
              <a:gd name="connsiteX3" fmla="*/ 2262433 w 2319148"/>
              <a:gd name="connsiteY3" fmla="*/ 1432738 h 1483795"/>
              <a:gd name="connsiteX4" fmla="*/ 2234152 w 2319148"/>
              <a:gd name="connsiteY4" fmla="*/ 1451591 h 148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48" h="1483795">
                <a:moveTo>
                  <a:pt x="0" y="94131"/>
                </a:moveTo>
                <a:cubicBezTo>
                  <a:pt x="70701" y="6933"/>
                  <a:pt x="141402" y="-80264"/>
                  <a:pt x="405352" y="131839"/>
                </a:cubicBezTo>
                <a:cubicBezTo>
                  <a:pt x="669302" y="343942"/>
                  <a:pt x="1274190" y="1149934"/>
                  <a:pt x="1583703" y="1366750"/>
                </a:cubicBezTo>
                <a:cubicBezTo>
                  <a:pt x="1893216" y="1583566"/>
                  <a:pt x="2262433" y="1432738"/>
                  <a:pt x="2262433" y="1432738"/>
                </a:cubicBezTo>
                <a:cubicBezTo>
                  <a:pt x="2370841" y="1446878"/>
                  <a:pt x="2302496" y="1449234"/>
                  <a:pt x="2234152" y="1451591"/>
                </a:cubicBezTo>
              </a:path>
            </a:pathLst>
          </a:custGeom>
          <a:noFill/>
          <a:ln w="254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6D7058-CBBE-9AC6-2F50-070337B44008}"/>
              </a:ext>
            </a:extLst>
          </p:cNvPr>
          <p:cNvSpPr/>
          <p:nvPr/>
        </p:nvSpPr>
        <p:spPr>
          <a:xfrm>
            <a:off x="5872899" y="2960016"/>
            <a:ext cx="2384981" cy="1576750"/>
          </a:xfrm>
          <a:custGeom>
            <a:avLst/>
            <a:gdLst>
              <a:gd name="connsiteX0" fmla="*/ 0 w 2384981"/>
              <a:gd name="connsiteY0" fmla="*/ 1517716 h 1576750"/>
              <a:gd name="connsiteX1" fmla="*/ 575035 w 2384981"/>
              <a:gd name="connsiteY1" fmla="*/ 1395168 h 1576750"/>
              <a:gd name="connsiteX2" fmla="*/ 2384981 w 2384981"/>
              <a:gd name="connsiteY2" fmla="*/ 0 h 15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4981" h="1576750">
                <a:moveTo>
                  <a:pt x="0" y="1517716"/>
                </a:moveTo>
                <a:cubicBezTo>
                  <a:pt x="88769" y="1582918"/>
                  <a:pt x="177538" y="1648121"/>
                  <a:pt x="575035" y="1395168"/>
                </a:cubicBezTo>
                <a:cubicBezTo>
                  <a:pt x="972532" y="1142215"/>
                  <a:pt x="1678756" y="571107"/>
                  <a:pt x="2384981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EDA7C1B-A7C8-6356-A482-4DD3D7A597CC}"/>
              </a:ext>
            </a:extLst>
          </p:cNvPr>
          <p:cNvSpPr/>
          <p:nvPr/>
        </p:nvSpPr>
        <p:spPr>
          <a:xfrm>
            <a:off x="2710506" y="1787286"/>
            <a:ext cx="3372928" cy="3259167"/>
          </a:xfrm>
          <a:custGeom>
            <a:avLst/>
            <a:gdLst>
              <a:gd name="connsiteX0" fmla="*/ 0 w 3372928"/>
              <a:gd name="connsiteY0" fmla="*/ 3088257 h 3259167"/>
              <a:gd name="connsiteX1" fmla="*/ 1026543 w 3372928"/>
              <a:gd name="connsiteY1" fmla="*/ 2915728 h 3259167"/>
              <a:gd name="connsiteX2" fmla="*/ 3372928 w 3372928"/>
              <a:gd name="connsiteY2" fmla="*/ 0 h 325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2928" h="3259167">
                <a:moveTo>
                  <a:pt x="0" y="3088257"/>
                </a:moveTo>
                <a:cubicBezTo>
                  <a:pt x="232194" y="3259347"/>
                  <a:pt x="464388" y="3430438"/>
                  <a:pt x="1026543" y="2915728"/>
                </a:cubicBezTo>
                <a:cubicBezTo>
                  <a:pt x="1588698" y="2401018"/>
                  <a:pt x="2480813" y="1200509"/>
                  <a:pt x="3372928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753F5C8-5BF0-1489-B9E5-5949262E72F8}"/>
              </a:ext>
            </a:extLst>
          </p:cNvPr>
          <p:cNvSpPr/>
          <p:nvPr/>
        </p:nvSpPr>
        <p:spPr>
          <a:xfrm>
            <a:off x="6052899" y="1639018"/>
            <a:ext cx="1871931" cy="1310781"/>
          </a:xfrm>
          <a:custGeom>
            <a:avLst/>
            <a:gdLst>
              <a:gd name="connsiteX0" fmla="*/ 0 w 2510286"/>
              <a:gd name="connsiteY0" fmla="*/ 411817 h 3387931"/>
              <a:gd name="connsiteX1" fmla="*/ 198407 w 2510286"/>
              <a:gd name="connsiteY1" fmla="*/ 222036 h 3387931"/>
              <a:gd name="connsiteX2" fmla="*/ 595222 w 2510286"/>
              <a:gd name="connsiteY2" fmla="*/ 247916 h 3387931"/>
              <a:gd name="connsiteX3" fmla="*/ 2510286 w 2510286"/>
              <a:gd name="connsiteY3" fmla="*/ 3387931 h 338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286" h="3387931">
                <a:moveTo>
                  <a:pt x="0" y="411817"/>
                </a:moveTo>
                <a:cubicBezTo>
                  <a:pt x="49601" y="330585"/>
                  <a:pt x="99203" y="249353"/>
                  <a:pt x="198407" y="222036"/>
                </a:cubicBezTo>
                <a:cubicBezTo>
                  <a:pt x="297611" y="194719"/>
                  <a:pt x="209909" y="-279733"/>
                  <a:pt x="595222" y="247916"/>
                </a:cubicBezTo>
                <a:cubicBezTo>
                  <a:pt x="980535" y="775565"/>
                  <a:pt x="1745410" y="2081748"/>
                  <a:pt x="2510286" y="3387931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4C1B69-463D-99D3-E586-738C8D1FEC91}"/>
              </a:ext>
            </a:extLst>
          </p:cNvPr>
          <p:cNvSpPr txBox="1"/>
          <p:nvPr/>
        </p:nvSpPr>
        <p:spPr>
          <a:xfrm>
            <a:off x="1056882" y="337978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86CAF7-A7C1-CE51-DCE3-BA61EBA5283C}"/>
              </a:ext>
            </a:extLst>
          </p:cNvPr>
          <p:cNvCxnSpPr>
            <a:cxnSpLocks/>
          </p:cNvCxnSpPr>
          <p:nvPr/>
        </p:nvCxnSpPr>
        <p:spPr>
          <a:xfrm>
            <a:off x="6303034" y="1529126"/>
            <a:ext cx="20226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2AAC524-A1F0-8C58-7870-EA2111810AA1}"/>
              </a:ext>
            </a:extLst>
          </p:cNvPr>
          <p:cNvSpPr txBox="1"/>
          <p:nvPr/>
        </p:nvSpPr>
        <p:spPr>
          <a:xfrm>
            <a:off x="4558467" y="5770018"/>
            <a:ext cx="3730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cost, more turnover, complex interventions required in order to manage the conflict.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8E762-BB57-C1E3-F7C1-25D3C1D906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3" t="21154" r="1"/>
          <a:stretch/>
        </p:blipFill>
        <p:spPr>
          <a:xfrm>
            <a:off x="10362272" y="6458024"/>
            <a:ext cx="1829728" cy="404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F54BF9-F7DD-F1C8-62CF-24E3A972D1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43" y="0"/>
            <a:ext cx="1320868" cy="36831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FEE1A47-1FCF-6B3E-31E4-7EB18A8AFD77}"/>
              </a:ext>
            </a:extLst>
          </p:cNvPr>
          <p:cNvSpPr txBox="1"/>
          <p:nvPr/>
        </p:nvSpPr>
        <p:spPr>
          <a:xfrm>
            <a:off x="8753582" y="4366517"/>
            <a:ext cx="104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4AD7C18-8949-B2D8-54C6-0417C374950F}"/>
              </a:ext>
            </a:extLst>
          </p:cNvPr>
          <p:cNvSpPr txBox="1"/>
          <p:nvPr/>
        </p:nvSpPr>
        <p:spPr>
          <a:xfrm>
            <a:off x="8747530" y="3414578"/>
            <a:ext cx="99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F96444F-B8AE-5AF7-2D53-6644E394A4E0}"/>
              </a:ext>
            </a:extLst>
          </p:cNvPr>
          <p:cNvSpPr txBox="1"/>
          <p:nvPr/>
        </p:nvSpPr>
        <p:spPr>
          <a:xfrm>
            <a:off x="8747529" y="1823777"/>
            <a:ext cx="99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3  </a:t>
            </a:r>
          </a:p>
        </p:txBody>
      </p:sp>
      <p:pic>
        <p:nvPicPr>
          <p:cNvPr id="12" name="Graphic 11" descr="Play with solid fill">
            <a:hlinkClick r:id="rId10"/>
            <a:extLst>
              <a:ext uri="{FF2B5EF4-FFF2-40B4-BE49-F238E27FC236}">
                <a16:creationId xmlns:a16="http://schemas.microsoft.com/office/drawing/2014/main" id="{90B77C84-7D62-FE3B-1A1B-8CB68F9F2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01809" y="5351889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90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251"/>
    </mc:Choice>
    <mc:Fallback xmlns="">
      <p:transition spd="slow" advTm="581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8" grpId="0" animBg="1"/>
      <p:bldP spid="33" grpId="0" animBg="1"/>
      <p:bldP spid="34" grpId="0" animBg="1"/>
      <p:bldP spid="49" grpId="0"/>
      <p:bldP spid="50" grpId="0"/>
      <p:bldP spid="52" grpId="0"/>
      <p:bldP spid="53" grpId="0"/>
      <p:bldP spid="9" grpId="0" animBg="1"/>
      <p:bldP spid="11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7790-0506-4BDB-FB4A-F330FF2CD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09560"/>
          </a:xfrm>
        </p:spPr>
        <p:txBody>
          <a:bodyPr>
            <a:normAutofit/>
          </a:bodyPr>
          <a:lstStyle/>
          <a:p>
            <a: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Conclusion</a:t>
            </a:r>
            <a:b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br>
              <a:rPr lang="en-US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endParaRPr lang="en-US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4" name="Graphic 3" descr="Play with solid fill">
            <a:hlinkClick r:id="rId2"/>
            <a:extLst>
              <a:ext uri="{FF2B5EF4-FFF2-40B4-BE49-F238E27FC236}">
                <a16:creationId xmlns:a16="http://schemas.microsoft.com/office/drawing/2014/main" id="{68A2367E-0C7A-3D79-85DE-AEFE4FBB7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0" y="5129895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19CE8E-34B4-3352-0E32-2451A9CF8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3" y="0"/>
            <a:ext cx="1320868" cy="368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A7FBB2-0FF1-090E-226A-E541A77A0C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33" t="21154" r="1"/>
          <a:stretch/>
        </p:blipFill>
        <p:spPr>
          <a:xfrm>
            <a:off x="10208160" y="6242267"/>
            <a:ext cx="1829728" cy="4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15"/>
    </mc:Choice>
    <mc:Fallback xmlns="">
      <p:transition spd="slow" advTm="9901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.3|1|21|8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9|2.8|1.3|0.9|0.6|2.7|1.4|17.4|17.2|0.9|3.9|19.6|2.3|12.2|1.8|0.7|212.8|103.8|1.2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301</Words>
  <Application>Microsoft Office PowerPoint</Application>
  <PresentationFormat>Widescreen</PresentationFormat>
  <Paragraphs>69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Nirmala UI Semilight</vt:lpstr>
      <vt:lpstr>Times New Roman</vt:lpstr>
      <vt:lpstr>Office Theme</vt:lpstr>
      <vt:lpstr>Introduction to Conflict Escalation by  Jae Morgans  Conflict Engagement Specialist</vt:lpstr>
      <vt:lpstr>Goal for this presentation</vt:lpstr>
      <vt:lpstr> </vt:lpstr>
      <vt:lpstr>PowerPoint Presentation</vt:lpstr>
      <vt:lpstr>Conflict Escalation</vt:lpstr>
      <vt:lpstr>PowerPoint Presentation</vt:lpstr>
      <vt:lpstr>PowerPoint Presentation</vt:lpstr>
      <vt:lpstr>Conclusion  </vt:lpstr>
    </vt:vector>
  </TitlesOfParts>
  <Company>University of Saskatchewan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Morgans, Jae</dc:creator>
  <cp:lastModifiedBy>Kornaga, Erin</cp:lastModifiedBy>
  <cp:revision>28</cp:revision>
  <dcterms:created xsi:type="dcterms:W3CDTF">2023-01-20T16:22:13Z</dcterms:created>
  <dcterms:modified xsi:type="dcterms:W3CDTF">2023-06-09T20:29:17Z</dcterms:modified>
</cp:coreProperties>
</file>